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72" r:id="rId8"/>
    <p:sldMasterId id="2147483687" r:id="rId9"/>
  </p:sldMasterIdLst>
  <p:notesMasterIdLst>
    <p:notesMasterId r:id="rId19"/>
  </p:notesMasterIdLst>
  <p:handoutMasterIdLst>
    <p:handoutMasterId r:id="rId20"/>
  </p:handoutMasterIdLst>
  <p:sldIdLst>
    <p:sldId id="1023" r:id="rId10"/>
    <p:sldId id="1024" r:id="rId11"/>
    <p:sldId id="1025" r:id="rId12"/>
    <p:sldId id="1026" r:id="rId13"/>
    <p:sldId id="1027" r:id="rId14"/>
    <p:sldId id="1028" r:id="rId15"/>
    <p:sldId id="1029" r:id="rId16"/>
    <p:sldId id="1030" r:id="rId17"/>
    <p:sldId id="1031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63EE32"/>
    <a:srgbClr val="008000"/>
    <a:srgbClr val="0070C0"/>
    <a:srgbClr val="0000FF"/>
    <a:srgbClr val="00CCFF"/>
    <a:srgbClr val="BFBFBF"/>
    <a:srgbClr val="FF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6310" autoAdjust="0"/>
  </p:normalViewPr>
  <p:slideViewPr>
    <p:cSldViewPr>
      <p:cViewPr varScale="1">
        <p:scale>
          <a:sx n="72" d="100"/>
          <a:sy n="72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6" y="1506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3979" cy="465773"/>
          </a:xfrm>
          <a:prstGeom prst="rect">
            <a:avLst/>
          </a:prstGeom>
        </p:spPr>
        <p:txBody>
          <a:bodyPr vert="horz" lIns="91566" tIns="45784" rIns="91566" bIns="457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3" y="1"/>
            <a:ext cx="3043979" cy="465773"/>
          </a:xfrm>
          <a:prstGeom prst="rect">
            <a:avLst/>
          </a:prstGeom>
        </p:spPr>
        <p:txBody>
          <a:bodyPr vert="horz" lIns="91566" tIns="45784" rIns="91566" bIns="45784" rtlCol="0"/>
          <a:lstStyle>
            <a:lvl1pPr algn="r">
              <a:defRPr sz="1200"/>
            </a:lvl1pPr>
          </a:lstStyle>
          <a:p>
            <a:fld id="{C85BE0FD-A13B-479E-9EE5-E890B70D71F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1740"/>
            <a:ext cx="3043979" cy="465773"/>
          </a:xfrm>
          <a:prstGeom prst="rect">
            <a:avLst/>
          </a:prstGeom>
        </p:spPr>
        <p:txBody>
          <a:bodyPr vert="horz" lIns="91566" tIns="45784" rIns="91566" bIns="457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3" y="8841740"/>
            <a:ext cx="3043979" cy="465773"/>
          </a:xfrm>
          <a:prstGeom prst="rect">
            <a:avLst/>
          </a:prstGeom>
        </p:spPr>
        <p:txBody>
          <a:bodyPr vert="horz" lIns="91566" tIns="45784" rIns="91566" bIns="45784" rtlCol="0" anchor="b"/>
          <a:lstStyle>
            <a:lvl1pPr algn="r">
              <a:defRPr sz="1200"/>
            </a:lvl1pPr>
          </a:lstStyle>
          <a:p>
            <a:fld id="{54617914-DBB7-4611-898B-8E70B8E5AA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5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1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/>
          <a:lstStyle>
            <a:lvl1pPr algn="r">
              <a:defRPr sz="1200"/>
            </a:lvl1pPr>
          </a:lstStyle>
          <a:p>
            <a:fld id="{AF697A53-B3A7-4775-9FF9-5BA2AA2BEB6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7" tIns="46653" rIns="93307" bIns="466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5"/>
            <a:ext cx="5618480" cy="4189095"/>
          </a:xfrm>
          <a:prstGeom prst="rect">
            <a:avLst/>
          </a:prstGeom>
        </p:spPr>
        <p:txBody>
          <a:bodyPr vert="horz" lIns="93307" tIns="46653" rIns="93307" bIns="4665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2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32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 anchor="b"/>
          <a:lstStyle>
            <a:lvl1pPr algn="r">
              <a:defRPr sz="1200"/>
            </a:lvl1pPr>
          </a:lstStyle>
          <a:p>
            <a:fld id="{A229E39F-DE37-4F55-BF8A-BCF5BFF833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9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8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3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8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1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102A4-159B-44DE-95E7-A380A72283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5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D3B8F"/>
              </a:clrFrom>
              <a:clrTo>
                <a:srgbClr val="3D3B8F">
                  <a:alpha val="0"/>
                </a:srgbClr>
              </a:clrTo>
            </a:clrChange>
          </a:blip>
          <a:srcRect r="13657"/>
          <a:stretch>
            <a:fillRect/>
          </a:stretch>
        </p:blipFill>
        <p:spPr bwMode="auto">
          <a:xfrm>
            <a:off x="0" y="0"/>
            <a:ext cx="66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Bryon.bonnell\Desktop\MCOE Logo- Drum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76201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8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610350"/>
            <a:ext cx="2133600" cy="476250"/>
          </a:xfrm>
          <a:prstGeom prst="rect">
            <a:avLst/>
          </a:prstGeom>
        </p:spPr>
        <p:txBody>
          <a:bodyPr/>
          <a:lstStyle>
            <a:lvl1pPr algn="r" eaLnBrk="0" hangingPunct="0">
              <a:defRPr sz="8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D0539F-0299-4E1C-89E3-63E769217B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2"/>
          </p:nvPr>
        </p:nvSpPr>
        <p:spPr>
          <a:xfrm>
            <a:off x="0" y="66865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8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65A80E-AA82-4BE6-9E16-65BA59780641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10/30/2018</a:t>
            </a:fld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76200" y="6477000"/>
            <a:ext cx="7964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</a:rPr>
              <a:t>  Fort Benning, Home of the MCoE </a:t>
            </a:r>
            <a:endParaRPr lang="en-US" sz="12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Fort Benning, Home of the MCoE 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6477000"/>
            <a:ext cx="7964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C525-5EA6-40E8-B24B-56D16FF95296}" type="datetime1">
              <a:rPr lang="en-US"/>
              <a:pPr>
                <a:defRPr/>
              </a:pPr>
              <a:t>10/30/2018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DC3C-2675-4FDA-AE8E-0B1123C5E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" descr="316th Cavalry Brigade Shoulder Sleeve Insign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8" y="52351"/>
            <a:ext cx="838502" cy="93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316th Cavalry Brigade Distinctive Unit Insigni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1730" y="76200"/>
            <a:ext cx="10336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E4F3D0-8BB5-4334-B149-E48EFAA76D8C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BECC-4DF2-4687-95EE-633D0D15A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019800" y="1035050"/>
            <a:ext cx="2590800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</a:rPr>
              <a:t>  Fort Benning, Home of the </a:t>
            </a:r>
            <a:r>
              <a:rPr lang="en-US" sz="1200" b="1" i="1" dirty="0" smtClean="0">
                <a:solidFill>
                  <a:srgbClr val="000000"/>
                </a:solidFill>
                <a:latin typeface="Arial" charset="0"/>
              </a:rPr>
              <a:t>MCoE 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 bwMode="auto">
          <a:xfrm>
            <a:off x="8763000" y="6553200"/>
            <a:ext cx="381000" cy="2476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i="1">
                <a:solidFill>
                  <a:srgbClr val="000000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5AAFF-E749-4AFF-B98E-29174F83E5B9}" type="slidenum">
              <a:rPr kumimoji="0" lang="en-US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C:\Users\Bryon.bonnell\Desktop\MCOE Logo- Drum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64" y="43216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6200" y="6581775"/>
            <a:ext cx="7964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pic>
        <p:nvPicPr>
          <p:cNvPr id="19" name="Picture 18" descr="Armor School Insignia (2)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458200" y="304800"/>
            <a:ext cx="642939" cy="685801"/>
          </a:xfrm>
          <a:prstGeom prst="rect">
            <a:avLst/>
          </a:prstGeom>
        </p:spPr>
      </p:pic>
      <p:pic>
        <p:nvPicPr>
          <p:cNvPr id="21" name="Picture 20" descr="Infantry-school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9305" y="86132"/>
            <a:ext cx="708895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7500" y="173038"/>
            <a:ext cx="5773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0" y="62420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 i="1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AF83C-9187-4260-883E-831C2BD8FB26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10/30/2018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934200" y="66103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 i="1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49C487-2C7B-4D61-A93A-1D4B159C21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76200" y="1237068"/>
            <a:ext cx="9067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COMBATIVES MASTER TRAINER COURSE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219200" y="22860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i="1" dirty="0"/>
              <a:t>Mobile Training Team Support Requirements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9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067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•  </a:t>
            </a:r>
            <a:r>
              <a:rPr lang="en-US" dirty="0" smtClean="0">
                <a:latin typeface="Arial" panose="020B0604020202020204" pitchFamily="34" charset="0"/>
              </a:rPr>
              <a:t> Overview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Cadre Support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Host </a:t>
            </a:r>
            <a:r>
              <a:rPr lang="en-US" dirty="0">
                <a:latin typeface="Arial" panose="020B0604020202020204" pitchFamily="34" charset="0"/>
              </a:rPr>
              <a:t>Unit Support</a:t>
            </a:r>
          </a:p>
          <a:p>
            <a:r>
              <a:rPr lang="en-US" dirty="0">
                <a:latin typeface="Arial" panose="020B0604020202020204" pitchFamily="34" charset="0"/>
              </a:rPr>
              <a:t>	– Equipment</a:t>
            </a:r>
          </a:p>
          <a:p>
            <a:r>
              <a:rPr lang="en-US" dirty="0">
                <a:latin typeface="Arial" panose="020B0604020202020204" pitchFamily="34" charset="0"/>
              </a:rPr>
              <a:t>	– </a:t>
            </a:r>
            <a:r>
              <a:rPr lang="en-US" dirty="0" smtClean="0">
                <a:latin typeface="Arial" panose="020B0604020202020204" pitchFamily="34" charset="0"/>
              </a:rPr>
              <a:t>Facilities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Example </a:t>
            </a:r>
            <a:r>
              <a:rPr lang="en-US" dirty="0">
                <a:latin typeface="Arial" panose="020B0604020202020204" pitchFamily="34" charset="0"/>
              </a:rPr>
              <a:t>Training </a:t>
            </a:r>
            <a:r>
              <a:rPr lang="en-US" dirty="0" smtClean="0">
                <a:latin typeface="Arial" panose="020B0604020202020204" pitchFamily="34" charset="0"/>
              </a:rPr>
              <a:t>Schedule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Publications </a:t>
            </a:r>
            <a:r>
              <a:rPr lang="en-US" dirty="0">
                <a:latin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</a:rPr>
              <a:t>Materials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Other Requirements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Point </a:t>
            </a:r>
            <a:r>
              <a:rPr lang="en-US" dirty="0">
                <a:latin typeface="Arial" panose="020B0604020202020204" pitchFamily="34" charset="0"/>
              </a:rPr>
              <a:t>of Contact</a:t>
            </a:r>
          </a:p>
        </p:txBody>
      </p:sp>
    </p:spTree>
    <p:extLst>
      <p:ext uri="{BB962C8B-B14F-4D97-AF65-F5344CB8AC3E}">
        <p14:creationId xmlns:p14="http://schemas.microsoft.com/office/powerpoint/2010/main" val="410759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1752600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• United States Army </a:t>
            </a:r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Course </a:t>
            </a:r>
            <a:r>
              <a:rPr lang="en-US" dirty="0">
                <a:latin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</a:rPr>
              <a:t>USACC)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creates master trainers who will be able to certify </a:t>
            </a:r>
            <a:r>
              <a:rPr lang="en-US" dirty="0" smtClean="0">
                <a:latin typeface="Arial" panose="020B0604020202020204" pitchFamily="34" charset="0"/>
              </a:rPr>
              <a:t>Basic and Tactical </a:t>
            </a:r>
            <a:r>
              <a:rPr lang="en-US" dirty="0" err="1" smtClean="0">
                <a:latin typeface="Arial" panose="020B0604020202020204" pitchFamily="34" charset="0"/>
              </a:rPr>
              <a:t>Combatives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Course (</a:t>
            </a:r>
            <a:r>
              <a:rPr lang="en-US" dirty="0" smtClean="0">
                <a:latin typeface="Arial" panose="020B0604020202020204" pitchFamily="34" charset="0"/>
              </a:rPr>
              <a:t>Level I-II), </a:t>
            </a:r>
            <a:r>
              <a:rPr lang="en-US" dirty="0">
                <a:latin typeface="Arial" panose="020B0604020202020204" pitchFamily="34" charset="0"/>
              </a:rPr>
              <a:t>integrate </a:t>
            </a:r>
            <a:r>
              <a:rPr lang="en-US" dirty="0" err="1" smtClean="0">
                <a:latin typeface="Arial" panose="020B0604020202020204" pitchFamily="34" charset="0"/>
              </a:rPr>
              <a:t>Combatives</a:t>
            </a:r>
            <a:r>
              <a:rPr lang="en-US" dirty="0" smtClean="0">
                <a:latin typeface="Arial" panose="020B0604020202020204" pitchFamily="34" charset="0"/>
              </a:rPr>
              <a:t> into METL </a:t>
            </a:r>
            <a:r>
              <a:rPr lang="en-US" dirty="0">
                <a:latin typeface="Arial" panose="020B0604020202020204" pitchFamily="34" charset="0"/>
              </a:rPr>
              <a:t>training, and referee </a:t>
            </a:r>
            <a:r>
              <a:rPr lang="en-US" dirty="0" smtClean="0">
                <a:latin typeface="Arial" panose="020B0604020202020204" pitchFamily="34" charset="0"/>
              </a:rPr>
              <a:t>standard, intermediate, Advanced and Tactical rule competitions.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• </a:t>
            </a:r>
            <a:r>
              <a:rPr lang="en-US" dirty="0">
                <a:latin typeface="Arial" panose="020B0604020202020204" pitchFamily="34" charset="0"/>
              </a:rPr>
              <a:t>Training includes: Basic </a:t>
            </a:r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Course (Level I),</a:t>
            </a:r>
          </a:p>
          <a:p>
            <a:r>
              <a:rPr lang="en-US" dirty="0">
                <a:latin typeface="Arial" panose="020B0604020202020204" pitchFamily="34" charset="0"/>
              </a:rPr>
              <a:t>review, Tactical </a:t>
            </a:r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Course (Level II) review,</a:t>
            </a:r>
          </a:p>
          <a:p>
            <a:r>
              <a:rPr lang="en-US" dirty="0">
                <a:latin typeface="Arial" panose="020B0604020202020204" pitchFamily="34" charset="0"/>
              </a:rPr>
              <a:t>Boxing, Kickboxing, San </a:t>
            </a:r>
            <a:r>
              <a:rPr lang="en-US" dirty="0" err="1">
                <a:latin typeface="Arial" panose="020B0604020202020204" pitchFamily="34" charset="0"/>
              </a:rPr>
              <a:t>Shou</a:t>
            </a:r>
            <a:r>
              <a:rPr lang="en-US" dirty="0">
                <a:latin typeface="Arial" panose="020B0604020202020204" pitchFamily="34" charset="0"/>
              </a:rPr>
              <a:t>, Wrestling takedowns,</a:t>
            </a:r>
          </a:p>
          <a:p>
            <a:r>
              <a:rPr lang="en-US" dirty="0">
                <a:latin typeface="Arial" panose="020B0604020202020204" pitchFamily="34" charset="0"/>
              </a:rPr>
              <a:t>impact suit training, standard rules and tournament</a:t>
            </a:r>
          </a:p>
          <a:p>
            <a:r>
              <a:rPr lang="en-US" dirty="0">
                <a:latin typeface="Arial" panose="020B0604020202020204" pitchFamily="34" charset="0"/>
              </a:rPr>
              <a:t>class, ground fighting, weapons training, </a:t>
            </a:r>
            <a:r>
              <a:rPr lang="en-US" dirty="0" smtClean="0">
                <a:latin typeface="Arial" panose="020B0604020202020204" pitchFamily="34" charset="0"/>
              </a:rPr>
              <a:t>intermediate, Advanced, Tactical rules </a:t>
            </a:r>
            <a:r>
              <a:rPr lang="en-US" dirty="0">
                <a:latin typeface="Arial" panose="020B0604020202020204" pitchFamily="34" charset="0"/>
              </a:rPr>
              <a:t>class, and practical 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050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b="1" dirty="0" smtClean="0">
                <a:latin typeface="Arial" panose="020B0604020202020204" pitchFamily="34" charset="0"/>
              </a:rPr>
              <a:t>USACC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MTT Cadre will provide the following:</a:t>
            </a:r>
          </a:p>
          <a:p>
            <a:r>
              <a:rPr lang="en-US" dirty="0">
                <a:latin typeface="Arial" panose="020B0604020202020204" pitchFamily="34" charset="0"/>
              </a:rPr>
              <a:t>Certified </a:t>
            </a:r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Instructors for a minimum of 12 with a</a:t>
            </a:r>
          </a:p>
          <a:p>
            <a:r>
              <a:rPr lang="en-US" dirty="0">
                <a:latin typeface="Arial" panose="020B0604020202020204" pitchFamily="34" charset="0"/>
              </a:rPr>
              <a:t>maximum of 36 students.</a:t>
            </a:r>
          </a:p>
          <a:p>
            <a:r>
              <a:rPr lang="en-US" dirty="0">
                <a:latin typeface="Arial" panose="020B0604020202020204" pitchFamily="34" charset="0"/>
              </a:rPr>
              <a:t>Course training schedule and material to include:</a:t>
            </a:r>
          </a:p>
          <a:p>
            <a:r>
              <a:rPr lang="en-US" dirty="0">
                <a:latin typeface="Arial" panose="020B0604020202020204" pitchFamily="34" charset="0"/>
              </a:rPr>
              <a:t>– Boxing</a:t>
            </a:r>
          </a:p>
          <a:p>
            <a:r>
              <a:rPr lang="en-US" dirty="0">
                <a:latin typeface="Arial" panose="020B0604020202020204" pitchFamily="34" charset="0"/>
              </a:rPr>
              <a:t>– Kickboxing</a:t>
            </a:r>
          </a:p>
          <a:p>
            <a:r>
              <a:rPr lang="en-US" dirty="0">
                <a:latin typeface="Arial" panose="020B0604020202020204" pitchFamily="34" charset="0"/>
              </a:rPr>
              <a:t>– San </a:t>
            </a:r>
            <a:r>
              <a:rPr lang="en-US" dirty="0" err="1">
                <a:latin typeface="Arial" panose="020B0604020202020204" pitchFamily="34" charset="0"/>
              </a:rPr>
              <a:t>Shou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– Impact suit training</a:t>
            </a:r>
          </a:p>
          <a:p>
            <a:r>
              <a:rPr lang="en-US" dirty="0">
                <a:latin typeface="Arial" panose="020B0604020202020204" pitchFamily="34" charset="0"/>
              </a:rPr>
              <a:t>– Weapon training</a:t>
            </a:r>
          </a:p>
          <a:p>
            <a:r>
              <a:rPr lang="en-US" dirty="0">
                <a:latin typeface="Arial" panose="020B0604020202020204" pitchFamily="34" charset="0"/>
              </a:rPr>
              <a:t>– Scenario </a:t>
            </a:r>
            <a:r>
              <a:rPr lang="en-US" dirty="0" smtClean="0">
                <a:latin typeface="Arial" panose="020B0604020202020204" pitchFamily="34" charset="0"/>
              </a:rPr>
              <a:t>base-training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0200" y="1828800"/>
            <a:ext cx="6324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Host unit will provide the following</a:t>
            </a:r>
            <a:r>
              <a:rPr lang="en-US" dirty="0">
                <a:latin typeface="Arial" panose="020B0604020202020204" pitchFamily="34" charset="0"/>
              </a:rPr>
              <a:t>:</a:t>
            </a:r>
          </a:p>
          <a:p>
            <a:r>
              <a:rPr lang="en-US" b="1" dirty="0">
                <a:latin typeface="Arial" panose="020B0604020202020204" pitchFamily="34" charset="0"/>
              </a:rPr>
              <a:t>Facilities:</a:t>
            </a:r>
            <a:r>
              <a:rPr lang="en-US" dirty="0">
                <a:latin typeface="Arial" panose="020B0604020202020204" pitchFamily="34" charset="0"/>
              </a:rPr>
              <a:t> Must have matted area of 8 SQF per Soldier. For</a:t>
            </a:r>
          </a:p>
          <a:p>
            <a:r>
              <a:rPr lang="en-US" dirty="0">
                <a:latin typeface="Arial" panose="020B0604020202020204" pitchFamily="34" charset="0"/>
              </a:rPr>
              <a:t>a class size of 36 that would be 2304 SQF of</a:t>
            </a:r>
          </a:p>
          <a:p>
            <a:r>
              <a:rPr lang="en-US" dirty="0">
                <a:latin typeface="Arial" panose="020B0604020202020204" pitchFamily="34" charset="0"/>
              </a:rPr>
              <a:t>matted area. The building needs to be climate</a:t>
            </a:r>
          </a:p>
          <a:p>
            <a:r>
              <a:rPr lang="en-US" dirty="0">
                <a:latin typeface="Arial" panose="020B0604020202020204" pitchFamily="34" charset="0"/>
              </a:rPr>
              <a:t>controlled and have bathrooms with running</a:t>
            </a:r>
          </a:p>
          <a:p>
            <a:r>
              <a:rPr lang="en-US" dirty="0">
                <a:latin typeface="Arial" panose="020B0604020202020204" pitchFamily="34" charset="0"/>
              </a:rPr>
              <a:t>water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</a:rPr>
              <a:t>Equipment</a:t>
            </a:r>
            <a:r>
              <a:rPr lang="en-US" b="1" dirty="0">
                <a:latin typeface="Arial" panose="020B0604020202020204" pitchFamily="34" charset="0"/>
              </a:rPr>
              <a:t>:</a:t>
            </a:r>
            <a:r>
              <a:rPr lang="en-US" dirty="0">
                <a:latin typeface="Arial" panose="020B0604020202020204" pitchFamily="34" charset="0"/>
              </a:rPr>
              <a:t> Installations are to have all equipment stated</a:t>
            </a:r>
          </a:p>
          <a:p>
            <a:r>
              <a:rPr lang="en-US" dirty="0">
                <a:latin typeface="Arial" panose="020B0604020202020204" pitchFamily="34" charset="0"/>
              </a:rPr>
              <a:t>in the MOI. Students need to have four sets</a:t>
            </a:r>
          </a:p>
          <a:p>
            <a:r>
              <a:rPr lang="en-US" dirty="0">
                <a:latin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</a:rPr>
              <a:t>ACU/OCP, </a:t>
            </a:r>
            <a:r>
              <a:rPr lang="en-US" dirty="0">
                <a:latin typeface="Arial" panose="020B0604020202020204" pitchFamily="34" charset="0"/>
              </a:rPr>
              <a:t>no less than five </a:t>
            </a:r>
            <a:r>
              <a:rPr lang="en-US" dirty="0" smtClean="0">
                <a:latin typeface="Arial" panose="020B0604020202020204" pitchFamily="34" charset="0"/>
              </a:rPr>
              <a:t>tan or green </a:t>
            </a:r>
            <a:r>
              <a:rPr lang="en-US" dirty="0">
                <a:latin typeface="Arial" panose="020B0604020202020204" pitchFamily="34" charset="0"/>
              </a:rPr>
              <a:t>colored</a:t>
            </a:r>
          </a:p>
          <a:p>
            <a:r>
              <a:rPr lang="en-US" dirty="0">
                <a:latin typeface="Arial" panose="020B0604020202020204" pitchFamily="34" charset="0"/>
              </a:rPr>
              <a:t>shirts, </a:t>
            </a:r>
            <a:r>
              <a:rPr lang="en-US" dirty="0" smtClean="0">
                <a:latin typeface="Arial" panose="020B0604020202020204" pitchFamily="34" charset="0"/>
              </a:rPr>
              <a:t>one </a:t>
            </a:r>
            <a:r>
              <a:rPr lang="en-US" dirty="0">
                <a:latin typeface="Arial" panose="020B0604020202020204" pitchFamily="34" charset="0"/>
              </a:rPr>
              <a:t>complete set of PT’s (seasonal), four sets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pt. </a:t>
            </a:r>
            <a:r>
              <a:rPr lang="en-US" dirty="0">
                <a:latin typeface="Arial" panose="020B0604020202020204" pitchFamily="34" charset="0"/>
              </a:rPr>
              <a:t>shorts, boxing hand wraps (180inch</a:t>
            </a:r>
            <a:r>
              <a:rPr lang="en-US" dirty="0" smtClean="0">
                <a:latin typeface="Arial" panose="020B0604020202020204" pitchFamily="34" charset="0"/>
              </a:rPr>
              <a:t>), mouth piece and groin protection.</a:t>
            </a:r>
            <a:r>
              <a:rPr lang="en-US" dirty="0"/>
              <a:t> Soldier will bring ACH, MICH, or helmet, Body Armor, Gloves, Elbow and Knee Pad, Eye Protection, and </a:t>
            </a:r>
            <a:r>
              <a:rPr lang="en-US" dirty="0" smtClean="0"/>
              <a:t>Camelback.</a:t>
            </a:r>
            <a:r>
              <a:rPr lang="en-US" dirty="0" smtClean="0">
                <a:latin typeface="Arial" panose="020B0604020202020204" pitchFamily="34" charset="0"/>
              </a:rPr>
              <a:t> Wrestling </a:t>
            </a:r>
            <a:r>
              <a:rPr lang="en-US" dirty="0">
                <a:latin typeface="Arial" panose="020B0604020202020204" pitchFamily="34" charset="0"/>
              </a:rPr>
              <a:t>shoes are authorized for portions of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2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981200"/>
            <a:ext cx="906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Publications</a:t>
            </a:r>
            <a:r>
              <a:rPr lang="en-US" b="1" dirty="0">
                <a:latin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</a:rPr>
              <a:t>	– AR 350-1 Army Leader and Development</a:t>
            </a:r>
          </a:p>
          <a:p>
            <a:r>
              <a:rPr lang="en-US" dirty="0">
                <a:latin typeface="Arial" panose="020B0604020202020204" pitchFamily="34" charset="0"/>
              </a:rPr>
              <a:t>	– </a:t>
            </a:r>
            <a:r>
              <a:rPr lang="en-US" dirty="0" smtClean="0">
                <a:latin typeface="Arial" panose="020B0604020202020204" pitchFamily="34" charset="0"/>
              </a:rPr>
              <a:t>TC </a:t>
            </a:r>
            <a:r>
              <a:rPr lang="en-US" dirty="0">
                <a:latin typeface="Arial" panose="020B0604020202020204" pitchFamily="34" charset="0"/>
              </a:rPr>
              <a:t>3-25.150 </a:t>
            </a:r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Manual (2017)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Materials</a:t>
            </a:r>
            <a:r>
              <a:rPr lang="en-US" b="1" dirty="0">
                <a:latin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</a:rPr>
              <a:t>	– Blank white paper to reproduce bout sheets</a:t>
            </a:r>
          </a:p>
          <a:p>
            <a:r>
              <a:rPr lang="en-US" dirty="0">
                <a:latin typeface="Arial" panose="020B0604020202020204" pitchFamily="34" charset="0"/>
              </a:rPr>
              <a:t>	– Study packets (1 per student)</a:t>
            </a:r>
          </a:p>
          <a:p>
            <a:r>
              <a:rPr lang="en-US" dirty="0">
                <a:latin typeface="Arial" panose="020B0604020202020204" pitchFamily="34" charset="0"/>
              </a:rPr>
              <a:t>	– Pens/ Black markers</a:t>
            </a:r>
          </a:p>
          <a:p>
            <a:r>
              <a:rPr lang="en-US" dirty="0">
                <a:latin typeface="Arial" panose="020B0604020202020204" pitchFamily="34" charset="0"/>
              </a:rPr>
              <a:t>	– Pencils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305342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• </a:t>
            </a:r>
            <a:r>
              <a:rPr lang="en-US" dirty="0">
                <a:latin typeface="Arial" panose="020B0604020202020204" pitchFamily="34" charset="0"/>
              </a:rPr>
              <a:t>Host unit will provide a senior E-6 with to serve as LNO </a:t>
            </a:r>
            <a:r>
              <a:rPr lang="en-US" dirty="0" smtClean="0">
                <a:latin typeface="Arial" panose="020B0604020202020204" pitchFamily="34" charset="0"/>
              </a:rPr>
              <a:t>between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host unit and </a:t>
            </a:r>
            <a:r>
              <a:rPr lang="en-US" dirty="0" smtClean="0">
                <a:latin typeface="Arial" panose="020B0604020202020204" pitchFamily="34" charset="0"/>
              </a:rPr>
              <a:t>USACC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Students are not allowed to miss more than 2 hours of training per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Week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Students will not be assigned any type of duty or have any type of</a:t>
            </a:r>
          </a:p>
          <a:p>
            <a:r>
              <a:rPr lang="en-US" dirty="0">
                <a:latin typeface="Arial" panose="020B0604020202020204" pitchFamily="34" charset="0"/>
              </a:rPr>
              <a:t>appointments while at training (PT, Staff duty, leave, </a:t>
            </a:r>
            <a:r>
              <a:rPr lang="en-US" dirty="0" err="1">
                <a:latin typeface="Arial" panose="020B0604020202020204" pitchFamily="34" charset="0"/>
              </a:rPr>
              <a:t>etc</a:t>
            </a:r>
            <a:r>
              <a:rPr lang="en-US" dirty="0" smtClean="0">
                <a:latin typeface="Arial" panose="020B0604020202020204" pitchFamily="34" charset="0"/>
              </a:rPr>
              <a:t>…)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School NCOs' must enroll students 30 days prior to start </a:t>
            </a:r>
            <a:r>
              <a:rPr lang="en-US" dirty="0" smtClean="0">
                <a:latin typeface="Arial" panose="020B0604020202020204" pitchFamily="34" charset="0"/>
              </a:rPr>
              <a:t>date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Students must not be on temp/permanent profile that will hinder</a:t>
            </a:r>
          </a:p>
          <a:p>
            <a:r>
              <a:rPr lang="en-US" dirty="0" err="1">
                <a:latin typeface="Arial" panose="020B0604020202020204" pitchFamily="34" charset="0"/>
              </a:rPr>
              <a:t>combatives</a:t>
            </a:r>
            <a:r>
              <a:rPr lang="en-US" dirty="0">
                <a:latin typeface="Arial" panose="020B0604020202020204" pitchFamily="34" charset="0"/>
              </a:rPr>
              <a:t>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6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062" y="1752600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Company </a:t>
            </a:r>
            <a:r>
              <a:rPr lang="en-US" b="1" dirty="0">
                <a:latin typeface="Arial" panose="020B0604020202020204" pitchFamily="34" charset="0"/>
              </a:rPr>
              <a:t>Commander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CPT Allen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901-305-5062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Company 1SG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1SG Byington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315-222-6769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Branch Chief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SFC Farris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706-544-5259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 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b="1" dirty="0" smtClean="0">
                <a:latin typeface="Arial" panose="020B0604020202020204" pitchFamily="34" charset="0"/>
              </a:rPr>
              <a:t>Course Operations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SFC Cortez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254-338-9510 / 706-544-5259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4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-228600" y="228600"/>
            <a:ext cx="929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Battalion, 29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Infantry Regiment</a:t>
            </a: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11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573720"/>
            <a:ext cx="8991599" cy="490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711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0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4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d24aaa8-014b-499b-ae96-9c50bcb5db1c">Training</Document_x0020_Type>
    <Security_x0020_Type xmlns="bd24aaa8-014b-499b-ae96-9c50bcb5db1c">FOUO</Security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DD13F1F3D2342A8C3AA80A6D89570" ma:contentTypeVersion="31" ma:contentTypeDescription="Create a new document." ma:contentTypeScope="" ma:versionID="b82db6ad74fc71647a759c006436a652">
  <xsd:schema xmlns:xsd="http://www.w3.org/2001/XMLSchema" xmlns:xs="http://www.w3.org/2001/XMLSchema" xmlns:p="http://schemas.microsoft.com/office/2006/metadata/properties" xmlns:ns1="http://schemas.microsoft.com/sharepoint/v3" xmlns:ns2="bd24aaa8-014b-499b-ae96-9c50bcb5db1c" targetNamespace="http://schemas.microsoft.com/office/2006/metadata/properties" ma:root="true" ma:fieldsID="b67160e9f236a957695c0b85ed198f73" ns1:_="" ns2:_="">
    <xsd:import namespace="http://schemas.microsoft.com/sharepoint/v3"/>
    <xsd:import namespace="bd24aaa8-014b-499b-ae96-9c50bcb5db1c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Security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2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4aaa8-014b-499b-ae96-9c50bcb5db1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default="Report" ma:format="Dropdown" ma:internalName="Document_x0020_Type">
      <xsd:simpleType>
        <xsd:restriction base="dms:Choice">
          <xsd:enumeration value="Acceptable Use Policy"/>
          <xsd:enumeration value="After Action Review"/>
          <xsd:enumeration value="Agenda"/>
          <xsd:enumeration value="Application Software"/>
          <xsd:enumeration value="Assigned IA/AR Controls"/>
          <xsd:enumeration value="Audio"/>
          <xsd:enumeration value="Audit"/>
          <xsd:enumeration value="Best Business Practice (BBP)"/>
          <xsd:enumeration value="Biography"/>
          <xsd:enumeration value="Blog Post"/>
          <xsd:enumeration value="Brief"/>
          <xsd:enumeration value="Budget Plan"/>
          <xsd:enumeration value="Business Process Analysis"/>
          <xsd:enumeration value="CCB"/>
          <xsd:enumeration value="Certificate"/>
          <xsd:enumeration value="Certificate of Networthiness (CoN)"/>
          <xsd:enumeration value="Chart"/>
          <xsd:enumeration value="Checklist"/>
          <xsd:enumeration value="Class"/>
          <xsd:enumeration value="Classification"/>
          <xsd:enumeration value="Conference Paper"/>
          <xsd:enumeration value="Conference Presentation"/>
          <xsd:enumeration value="Contact Roster"/>
          <xsd:enumeration value="Continuing Education"/>
          <xsd:enumeration value="Contract (PWS)"/>
          <xsd:enumeration value="Crisis Communication"/>
          <xsd:enumeration value="Cyber Awareness"/>
          <xsd:enumeration value="Database"/>
          <xsd:enumeration value="Demostration"/>
          <xsd:enumeration value="DIACAP"/>
          <xsd:enumeration value="Directive"/>
          <xsd:enumeration value="Documentation"/>
          <xsd:enumeration value="Employment Application"/>
          <xsd:enumeration value="Exam"/>
          <xsd:enumeration value="Exit Interview"/>
          <xsd:enumeration value="Field Manual"/>
          <xsd:enumeration value="Forms"/>
          <xsd:enumeration value="FRAGO"/>
          <xsd:enumeration value="Functional Requirements"/>
          <xsd:enumeration value="Gap Analysis"/>
          <xsd:enumeration value="Guide"/>
          <xsd:enumeration value="Handbook"/>
          <xsd:enumeration value="Homework"/>
          <xsd:enumeration value="IA Controls"/>
          <xsd:enumeration value="IA Forms"/>
          <xsd:enumeration value="IA Workforce Class"/>
          <xsd:enumeration value="Image"/>
          <xsd:enumeration value="Information Paper"/>
          <xsd:enumeration value="Inspection Tools"/>
          <xsd:enumeration value="Inventory List"/>
          <xsd:enumeration value="Job Description"/>
          <xsd:enumeration value="Leave Request"/>
          <xsd:enumeration value="Lesson Learned"/>
          <xsd:enumeration value="Lesson Plan"/>
          <xsd:enumeration value="Letter"/>
          <xsd:enumeration value="Map"/>
          <xsd:enumeration value="Meeting Minutes"/>
          <xsd:enumeration value="Memo"/>
          <xsd:enumeration value="Memorandum of Agreement (MOA)"/>
          <xsd:enumeration value="Memorandum of Understanding (MOU)"/>
          <xsd:enumeration value="Network Analysis"/>
          <xsd:enumeration value="Networthiness"/>
          <xsd:enumeration value="Newsletter"/>
          <xsd:enumeration value="OPORD"/>
          <xsd:enumeration value="OPREP"/>
          <xsd:enumeration value="Organizational Chart"/>
          <xsd:enumeration value="POI"/>
          <xsd:enumeration value="Policy"/>
          <xsd:enumeration value="Policy Letter"/>
          <xsd:enumeration value="Press Release"/>
          <xsd:enumeration value="Privileges"/>
          <xsd:enumeration value="Procedure"/>
          <xsd:enumeration value="Product Description"/>
          <xsd:enumeration value="Project Charter"/>
          <xsd:enumeration value="Project Requirements"/>
          <xsd:enumeration value="Promotional and Marketing"/>
          <xsd:enumeration value="Purchase Request"/>
          <xsd:enumeration value="Quiz"/>
          <xsd:enumeration value="Reference"/>
          <xsd:enumeration value="Report"/>
          <xsd:enumeration value="Request for Information (RFI)"/>
          <xsd:enumeration value="Request for Proporasl (RFP)"/>
          <xsd:enumeration value="Request for Quote (RFQ)"/>
          <xsd:enumeration value="Research"/>
          <xsd:enumeration value="Review"/>
          <xsd:enumeration value="Risk Management Framework (RMF)"/>
          <xsd:enumeration value="Schedule"/>
          <xsd:enumeration value="Schema"/>
          <xsd:enumeration value="Service Level Agreement (SLA)"/>
          <xsd:enumeration value="SIPRNet"/>
          <xsd:enumeration value="SIPRNet Forms"/>
          <xsd:enumeration value="SIR"/>
          <xsd:enumeration value="Software (NEC Internal)"/>
          <xsd:enumeration value="Software Analysis"/>
          <xsd:enumeration value="Speech Transcript"/>
          <xsd:enumeration value="Standard Operating Procedure (SOP)"/>
          <xsd:enumeration value="SITREP"/>
          <xsd:enumeration value="STAMIS"/>
          <xsd:enumeration value="STIGs"/>
          <xsd:enumeration value="STIG Report"/>
          <xsd:enumeration value="STRATCOM"/>
          <xsd:enumeration value="Strategic Plan"/>
          <xsd:enumeration value="Student Handout"/>
          <xsd:enumeration value="Supplementary Class"/>
          <xsd:enumeration value="Supplementary Materials"/>
          <xsd:enumeration value="Survey"/>
          <xsd:enumeration value="Syllabus"/>
          <xsd:enumeration value="Talking Points"/>
          <xsd:enumeration value="Task List"/>
          <xsd:enumeration value="Technical Specifications"/>
          <xsd:enumeration value="Template"/>
          <xsd:enumeration value="Timesheet"/>
          <xsd:enumeration value="Tracking List"/>
          <xsd:enumeration value="Training"/>
          <xsd:enumeration value="Transaction Receipt"/>
          <xsd:enumeration value="Transcript"/>
          <xsd:enumeration value="Translation"/>
          <xsd:enumeration value="Travel Request"/>
          <xsd:enumeration value="Tactics, Techniques and Procedures (TTP)"/>
          <xsd:enumeration value="Tutorial"/>
          <xsd:enumeration value="Video"/>
          <xsd:enumeration value="White Paper"/>
          <xsd:enumeration value="Work Order"/>
        </xsd:restriction>
      </xsd:simpleType>
    </xsd:element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curity_x0020_Type" ma:index="13" nillable="true" ma:displayName="Security Type" ma:default="FOUO" ma:format="Dropdown" ma:internalName="Security_x0020_Type" ma:readOnly="false">
      <xsd:simpleType>
        <xsd:restriction base="dms:Choice">
          <xsd:enumeration value="N/A"/>
          <xsd:enumeration value="FOUO"/>
          <xsd:enumeration value="Unclassifi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</spe:Receivers>
</file>

<file path=customXml/item5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PolicyAudit" staticId="0x0101|8138272" UniqueId="19cd51dd-f89b-4d25-af76-cd148c1a49f5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6.xml><?xml version="1.0" encoding="utf-8"?>
<?mso-contentType ?>
<SharedContentType xmlns="Microsoft.SharePoint.Taxonomy.ContentTypeSync" SourceId="e0297d81-f88a-40a1-bde1-7adde668c6d7" ContentTypeId="0x0101" PreviousValue="false"/>
</file>

<file path=customXml/itemProps1.xml><?xml version="1.0" encoding="utf-8"?>
<ds:datastoreItem xmlns:ds="http://schemas.openxmlformats.org/officeDocument/2006/customXml" ds:itemID="{6BEF74BA-B413-415B-A78A-23BF74DAAEC7}">
  <ds:schemaRefs>
    <ds:schemaRef ds:uri="bd24aaa8-014b-499b-ae96-9c50bcb5db1c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D9526F-E783-49F7-A517-01B6B088C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24aaa8-014b-499b-ae96-9c50bcb5d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F8EB29-2531-4047-9288-62786B76160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ED1F83C-7130-45A5-BA2C-091B481DA4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7CDC921-8D13-46E6-9167-C7F340D16AE7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751E2E89-A4C3-4B74-8627-E9E09F49FAE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494</Words>
  <Application>Microsoft Office PowerPoint</Application>
  <PresentationFormat>On-screen Show (4:3)</PresentationFormat>
  <Paragraphs>125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40_Default Design</vt:lpstr>
      <vt:lpstr>24_Default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teodosio.gutierrez</dc:creator>
  <cp:lastModifiedBy>James, Jimmy L CTR USA TRADOC</cp:lastModifiedBy>
  <cp:revision>2261</cp:revision>
  <cp:lastPrinted>2017-03-08T20:25:04Z</cp:lastPrinted>
  <dcterms:created xsi:type="dcterms:W3CDTF">2010-09-23T11:36:12Z</dcterms:created>
  <dcterms:modified xsi:type="dcterms:W3CDTF">2018-10-30T17:51:09Z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0x010100EBFDD13F1F3D2342A8C3AA80A6D89570</vt:lpwstr>
  </property>
</Properties>
</file>